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</p:sldIdLst>
  <p:sldSz cy="6858000" cx="9144000"/>
  <p:notesSz cx="6858000" cy="9144000"/>
  <p:embeddedFontLst>
    <p:embeddedFont>
      <p:font typeface="Helvetica Neue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1420B35C-1846-4831-B6C2-66EF868F020A}">
  <a:tblStyle styleId="{1420B35C-1846-4831-B6C2-66EF868F020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HelveticaNeue-bold.fntdata"/><Relationship Id="rId25" Type="http://schemas.openxmlformats.org/officeDocument/2006/relationships/font" Target="fonts/HelveticaNeue-regular.fntdata"/><Relationship Id="rId28" Type="http://schemas.openxmlformats.org/officeDocument/2006/relationships/font" Target="fonts/HelveticaNeue-boldItalic.fntdata"/><Relationship Id="rId27" Type="http://schemas.openxmlformats.org/officeDocument/2006/relationships/font" Target="fonts/HelveticaNeue-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Shape 4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Shape 5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0" name="Shape 10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/>
              <a:t>DIRECTED FUNDING!!!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7" name="Shape 21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/>
              <a:t>Images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/>
              <a:t>Layout of OWLETS field campaign, SARP-E involvement, SERC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/>
              <a:t>Inter-conversion/Titration Event w/ schematic, plots, etc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Shape 228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Shape 23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Shape 240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Shape 25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Shape 26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Shape 263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4" name="Shape 27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8" name="Shape 28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4" name="Shape 2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Shape 30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Shape 301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Shape 106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Shape 12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Shape 121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0" name="Shape 15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9" name="Shape 1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Shape 17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Shape 176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Shape 18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Shape 184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4" name="Shape 20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Shape 21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Shape 211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>
            <a:off x="0" y="6766050"/>
            <a:ext cx="9144000" cy="92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Shape 17"/>
          <p:cNvSpPr txBox="1"/>
          <p:nvPr>
            <p:ph type="title"/>
          </p:nvPr>
        </p:nvSpPr>
        <p:spPr>
          <a:xfrm>
            <a:off x="311700" y="521800"/>
            <a:ext cx="8520600" cy="8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90250" y="6241345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0" name="Shape 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5250"/>
            <a:ext cx="906525" cy="71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73358" y="-22800"/>
            <a:ext cx="1685641" cy="83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/>
          <p:nvPr>
            <p:ph type="title"/>
          </p:nvPr>
        </p:nvSpPr>
        <p:spPr>
          <a:xfrm>
            <a:off x="457200" y="273050"/>
            <a:ext cx="3008400" cy="1161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4" name="Shape 74"/>
          <p:cNvSpPr txBox="1"/>
          <p:nvPr>
            <p:ph idx="1" type="body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" name="Shape 75"/>
          <p:cNvSpPr txBox="1"/>
          <p:nvPr>
            <p:ph idx="2" type="body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" name="Shape 76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Shape 77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Shape 78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/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1" name="Shape 81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" name="Shape 82"/>
          <p:cNvSpPr txBox="1"/>
          <p:nvPr>
            <p:ph idx="1" type="body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Shape 83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Shape 84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Shape 85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8" name="Shape 88"/>
          <p:cNvSpPr txBox="1"/>
          <p:nvPr>
            <p:ph idx="1" type="body"/>
          </p:nvPr>
        </p:nvSpPr>
        <p:spPr>
          <a:xfrm rot="5400000">
            <a:off x="2308950" y="-251550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Shape 89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" name="Shape 90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" name="Shape 91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/>
          <p:nvPr>
            <p:ph type="title"/>
          </p:nvPr>
        </p:nvSpPr>
        <p:spPr>
          <a:xfrm rot="5400000">
            <a:off x="4732350" y="2171688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4" name="Shape 94"/>
          <p:cNvSpPr txBox="1"/>
          <p:nvPr>
            <p:ph idx="1" type="body"/>
          </p:nvPr>
        </p:nvSpPr>
        <p:spPr>
          <a:xfrm rot="5400000">
            <a:off x="541350" y="190488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" name="Shape 95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6" name="Shape 96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Shape 97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4" name="Shape 24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" name="Shape 25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Shape 26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" name="Shape 28"/>
          <p:cNvSpPr/>
          <p:nvPr/>
        </p:nvSpPr>
        <p:spPr>
          <a:xfrm>
            <a:off x="0" y="6727600"/>
            <a:ext cx="9144000" cy="130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_Titelfolie">
  <p:cSld name="3_Titelfolie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/>
        </p:nvSpPr>
        <p:spPr>
          <a:xfrm>
            <a:off x="6588224" y="152401"/>
            <a:ext cx="2347800" cy="6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</a:pPr>
            <a:r>
              <a:rPr b="1" i="0" lang="en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Pandonia network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</a:pPr>
            <a:r>
              <a:rPr b="1" i="0" lang="en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Project AR meeting ESRIN</a:t>
            </a:r>
            <a:endParaRPr b="1" i="0" sz="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</a:pPr>
            <a:r>
              <a:rPr b="1" i="0" lang="en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2017-1-25, Frascati, Italy</a:t>
            </a:r>
            <a:endParaRPr b="1" i="0" sz="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6785517" y="6381329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2" name="Shape 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" y="6091824"/>
            <a:ext cx="808294" cy="635775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Shape 33"/>
          <p:cNvSpPr/>
          <p:nvPr/>
        </p:nvSpPr>
        <p:spPr>
          <a:xfrm>
            <a:off x="0" y="6727600"/>
            <a:ext cx="9144000" cy="130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" name="Shape 36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" name="Shape 37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" name="Shape 38"/>
          <p:cNvSpPr/>
          <p:nvPr/>
        </p:nvSpPr>
        <p:spPr>
          <a:xfrm>
            <a:off x="0" y="6727600"/>
            <a:ext cx="9144000" cy="130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/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1" name="Shape 41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" name="Shape 42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" name="Shape 43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" name="Shape 44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/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7" name="Shape 47"/>
          <p:cNvSpPr txBox="1"/>
          <p:nvPr>
            <p:ph idx="1" type="body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" name="Shape 48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" name="Shape 49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" name="Shape 50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3" name="Shape 53"/>
          <p:cNvSpPr txBox="1"/>
          <p:nvPr>
            <p:ph idx="1" type="body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Shape 54"/>
          <p:cNvSpPr txBox="1"/>
          <p:nvPr>
            <p:ph idx="2" type="body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Shape 55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Shape 56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Shape 57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0" name="Shape 60"/>
          <p:cNvSpPr txBox="1"/>
          <p:nvPr>
            <p:ph idx="1" type="body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Shape 61"/>
          <p:cNvSpPr txBox="1"/>
          <p:nvPr>
            <p:ph idx="2" type="body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" name="Shape 62"/>
          <p:cNvSpPr txBox="1"/>
          <p:nvPr>
            <p:ph idx="3" type="body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Shape 63"/>
          <p:cNvSpPr txBox="1"/>
          <p:nvPr>
            <p:ph idx="4" type="body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Shape 64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Shape 65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Shape 66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9" name="Shape 69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" name="Shape 70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Shape 71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Shape 11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Shape 12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Shape 13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robert.j.swap@nasa.gov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Relationship Id="rId4" Type="http://schemas.openxmlformats.org/officeDocument/2006/relationships/image" Target="../media/image9.png"/><Relationship Id="rId5" Type="http://schemas.openxmlformats.org/officeDocument/2006/relationships/image" Target="../media/image1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0.png"/><Relationship Id="rId4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1.png"/><Relationship Id="rId4" Type="http://schemas.openxmlformats.org/officeDocument/2006/relationships/image" Target="../media/image12.png"/><Relationship Id="rId5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png"/><Relationship Id="rId4" Type="http://schemas.openxmlformats.org/officeDocument/2006/relationships/image" Target="../media/image24.png"/><Relationship Id="rId5" Type="http://schemas.openxmlformats.org/officeDocument/2006/relationships/image" Target="../media/image23.jpg"/><Relationship Id="rId6" Type="http://schemas.openxmlformats.org/officeDocument/2006/relationships/image" Target="../media/image25.jpg"/><Relationship Id="rId7" Type="http://schemas.openxmlformats.org/officeDocument/2006/relationships/image" Target="../media/image2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hyperlink" Target="mailto:robert.j.swap@nasa.gov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7.png"/><Relationship Id="rId4" Type="http://schemas.openxmlformats.org/officeDocument/2006/relationships/image" Target="../media/image34.png"/><Relationship Id="rId5" Type="http://schemas.openxmlformats.org/officeDocument/2006/relationships/image" Target="../media/image28.jpg"/><Relationship Id="rId6" Type="http://schemas.openxmlformats.org/officeDocument/2006/relationships/image" Target="../media/image2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21.png"/><Relationship Id="rId9" Type="http://schemas.openxmlformats.org/officeDocument/2006/relationships/image" Target="../media/image8.png"/><Relationship Id="rId5" Type="http://schemas.openxmlformats.org/officeDocument/2006/relationships/image" Target="../media/image16.png"/><Relationship Id="rId6" Type="http://schemas.openxmlformats.org/officeDocument/2006/relationships/image" Target="../media/image5.png"/><Relationship Id="rId7" Type="http://schemas.openxmlformats.org/officeDocument/2006/relationships/image" Target="../media/image18.jpg"/><Relationship Id="rId8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2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doi.org/10.5194/amt-2018-57" TargetMode="External"/><Relationship Id="rId4" Type="http://schemas.openxmlformats.org/officeDocument/2006/relationships/hyperlink" Target="https://doi.org/10.5194/amt-2018-56" TargetMode="External"/><Relationship Id="rId5" Type="http://schemas.openxmlformats.org/officeDocument/2006/relationships/hyperlink" Target="https://doi.org/10.1002/2017JD028262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/>
          <p:nvPr>
            <p:ph type="title"/>
          </p:nvPr>
        </p:nvSpPr>
        <p:spPr>
          <a:xfrm>
            <a:off x="235500" y="826600"/>
            <a:ext cx="8726700" cy="8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" sz="3600">
                <a:latin typeface="Arial"/>
                <a:ea typeface="Arial"/>
                <a:cs typeface="Arial"/>
                <a:sym typeface="Arial"/>
              </a:rPr>
              <a:t>Pandonia Global Network (PGN)</a:t>
            </a:r>
            <a:endParaRPr sz="3600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" sz="3600">
                <a:latin typeface="Arial"/>
                <a:ea typeface="Arial"/>
                <a:cs typeface="Arial"/>
                <a:sym typeface="Arial"/>
              </a:rPr>
              <a:t> Status &amp; Plans - From NASA Perspective</a:t>
            </a:r>
            <a:endParaRPr/>
          </a:p>
        </p:txBody>
      </p:sp>
      <p:sp>
        <p:nvSpPr>
          <p:cNvPr id="103" name="Shape 103"/>
          <p:cNvSpPr txBox="1"/>
          <p:nvPr>
            <p:ph idx="1" type="body"/>
          </p:nvPr>
        </p:nvSpPr>
        <p:spPr>
          <a:xfrm>
            <a:off x="311700" y="2222427"/>
            <a:ext cx="8520600" cy="32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Presentation to</a:t>
            </a:r>
            <a:r>
              <a:rPr lang="en" sz="2000"/>
              <a:t> 5th TOLNet / 2018 NDACC LWG Meeting</a:t>
            </a:r>
            <a:endParaRPr/>
          </a:p>
          <a:p>
            <a:pPr indent="-3429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/>
          </a:p>
          <a:p>
            <a:pPr indent="-3429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R. Swap</a:t>
            </a:r>
            <a:r>
              <a:rPr b="0" baseline="30000" i="0" lang="en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b="0" i="0" lang="en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" sz="2000"/>
              <a:t>A. Cede</a:t>
            </a:r>
            <a:r>
              <a:rPr baseline="30000" lang="en" sz="2000"/>
              <a:t>2,3</a:t>
            </a:r>
            <a:r>
              <a:rPr lang="en" sz="2000"/>
              <a:t>, N</a:t>
            </a:r>
            <a:r>
              <a:rPr b="0" i="0" lang="en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Abuhassan</a:t>
            </a:r>
            <a:r>
              <a:rPr baseline="30000" lang="en" sz="2000"/>
              <a:t>4</a:t>
            </a:r>
            <a:r>
              <a:rPr b="0" i="0" lang="en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M</a:t>
            </a:r>
            <a:r>
              <a:rPr lang="en" sz="2000"/>
              <a:t>. Tiefengraber</a:t>
            </a:r>
            <a:r>
              <a:rPr baseline="30000" lang="en" sz="2000"/>
              <a:t>2</a:t>
            </a:r>
            <a:r>
              <a:rPr lang="en" sz="2000"/>
              <a:t>, </a:t>
            </a:r>
            <a:r>
              <a:rPr b="0" i="0" lang="en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L. Shalaby</a:t>
            </a:r>
            <a:r>
              <a:rPr baseline="30000" lang="en" sz="2000"/>
              <a:t>4</a:t>
            </a:r>
            <a:r>
              <a:rPr b="0" i="0" lang="en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" sz="2000"/>
              <a:t>J. Robinson</a:t>
            </a:r>
            <a:r>
              <a:rPr baseline="30000" lang="en" sz="2000"/>
              <a:t>4</a:t>
            </a:r>
            <a:r>
              <a:rPr lang="en" sz="2000"/>
              <a:t>, </a:t>
            </a:r>
            <a:r>
              <a:rPr b="0" i="0" lang="en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D. San</a:t>
            </a:r>
            <a:r>
              <a:rPr lang="en" sz="2000"/>
              <a:t>tana</a:t>
            </a:r>
            <a:r>
              <a:rPr baseline="30000" lang="en" sz="2000"/>
              <a:t>3</a:t>
            </a:r>
            <a:r>
              <a:rPr lang="en" sz="2000"/>
              <a:t>, </a:t>
            </a:r>
            <a:r>
              <a:rPr b="0" i="0" lang="en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M. M</a:t>
            </a:r>
            <a:r>
              <a:rPr lang="en" sz="2000"/>
              <a:t>ue</a:t>
            </a:r>
            <a:r>
              <a:rPr b="0" i="0" lang="en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ller</a:t>
            </a:r>
            <a:r>
              <a:rPr baseline="30000" lang="en" sz="2000"/>
              <a:t>3</a:t>
            </a:r>
            <a:r>
              <a:rPr b="0" i="0" lang="en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 C. </a:t>
            </a:r>
            <a:r>
              <a:rPr lang="en" sz="2000"/>
              <a:t>Posch</a:t>
            </a:r>
            <a:r>
              <a:rPr baseline="30000" lang="en" sz="2000"/>
              <a:t>3</a:t>
            </a:r>
            <a:r>
              <a:rPr lang="en" sz="2000"/>
              <a:t>, A. Kreuter</a:t>
            </a:r>
            <a:r>
              <a:rPr baseline="30000" lang="en" sz="2000"/>
              <a:t>3</a:t>
            </a:r>
            <a:r>
              <a:rPr lang="en" sz="2000"/>
              <a:t>, </a:t>
            </a:r>
            <a:r>
              <a:rPr b="0" i="0" lang="en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M. Grunberg</a:t>
            </a:r>
            <a:r>
              <a:rPr baseline="30000" lang="en" sz="2000"/>
              <a:t>5</a:t>
            </a:r>
            <a:r>
              <a:rPr b="0" i="0" lang="en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A. Dimov</a:t>
            </a:r>
            <a:r>
              <a:rPr baseline="30000" lang="en" sz="2000"/>
              <a:t>6</a:t>
            </a:r>
            <a:r>
              <a:rPr b="0" i="0" lang="en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J. Herman</a:t>
            </a:r>
            <a:r>
              <a:rPr baseline="30000" lang="en" sz="2000"/>
              <a:t>4</a:t>
            </a:r>
            <a:r>
              <a:rPr b="0" i="0" lang="en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E. Spinei</a:t>
            </a:r>
            <a:r>
              <a:rPr baseline="30000" lang="en" sz="2000"/>
              <a:t>7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aseline="30000" sz="3000"/>
          </a:p>
          <a:p>
            <a:pPr indent="-3429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" sz="2000"/>
              <a:t>University of Alabama in Huntsville, Huntsville, AL</a:t>
            </a:r>
            <a:r>
              <a:rPr b="0" i="0" lang="en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 </a:t>
            </a:r>
            <a:r>
              <a:rPr lang="en" sz="2000"/>
              <a:t>May 7-11, </a:t>
            </a:r>
            <a:r>
              <a:rPr b="0" i="0" lang="en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2018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baseline="30000" i="0" lang="en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b="0" i="0" lang="en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NASA GSFC (614</a:t>
            </a:r>
            <a:r>
              <a:rPr lang="en" sz="1600"/>
              <a:t>)</a:t>
            </a:r>
            <a:r>
              <a:rPr b="0" i="0" lang="en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; </a:t>
            </a:r>
            <a:r>
              <a:rPr baseline="30000" lang="en" sz="1600"/>
              <a:t>2</a:t>
            </a:r>
            <a:r>
              <a:rPr lang="en" sz="1600"/>
              <a:t>Luftblick; </a:t>
            </a:r>
            <a:r>
              <a:rPr baseline="30000" lang="en" sz="1600"/>
              <a:t>3</a:t>
            </a:r>
            <a:r>
              <a:rPr lang="en" sz="1600"/>
              <a:t>GESTAR; </a:t>
            </a:r>
            <a:r>
              <a:rPr baseline="30000" lang="en" sz="1600"/>
              <a:t>4</a:t>
            </a:r>
            <a:r>
              <a:rPr b="0" i="0" lang="en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JCET; </a:t>
            </a:r>
            <a:r>
              <a:rPr lang="en" sz="1600"/>
              <a:t> </a:t>
            </a:r>
            <a:r>
              <a:rPr baseline="30000" lang="en" sz="1600"/>
              <a:t>5</a:t>
            </a:r>
            <a:r>
              <a:rPr lang="en" sz="1600"/>
              <a:t>ESSIC;</a:t>
            </a:r>
            <a:r>
              <a:rPr b="0" i="0" lang="en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aseline="30000" lang="en" sz="1600"/>
              <a:t>6</a:t>
            </a:r>
            <a:r>
              <a:rPr b="0" i="0" lang="en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SSAI</a:t>
            </a:r>
            <a:r>
              <a:rPr lang="en" sz="1600"/>
              <a:t>; </a:t>
            </a:r>
            <a:r>
              <a:rPr baseline="30000" lang="en" sz="1600"/>
              <a:t>7</a:t>
            </a:r>
            <a:r>
              <a:rPr b="0" i="0" lang="en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Virginia</a:t>
            </a:r>
            <a:r>
              <a:rPr b="0" baseline="30000" i="0" lang="en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Tech </a:t>
            </a:r>
            <a:endParaRPr/>
          </a:p>
          <a:p>
            <a:pPr indent="-3429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" sz="1600" u="sng">
                <a:solidFill>
                  <a:schemeClr val="hlink"/>
                </a:solidFill>
                <a:hlinkClick r:id="rId3"/>
              </a:rPr>
              <a:t>robert.j.swap@nasa.gov</a:t>
            </a:r>
            <a:r>
              <a:rPr lang="en" sz="1600"/>
              <a:t> 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Shape 2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2629" y="3702900"/>
            <a:ext cx="2734275" cy="2400223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Shape 220"/>
          <p:cNvSpPr txBox="1"/>
          <p:nvPr>
            <p:ph idx="4294967295" type="title"/>
          </p:nvPr>
        </p:nvSpPr>
        <p:spPr>
          <a:xfrm>
            <a:off x="354388" y="-12487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" sz="3000"/>
              <a:t>Recent NASA/ESA/PGN supported </a:t>
            </a:r>
            <a:r>
              <a:rPr b="0" i="0" lang="en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Field Campaigns</a:t>
            </a:r>
            <a:endParaRPr b="0" i="0" sz="3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1" name="Shape 2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7575" y="911350"/>
            <a:ext cx="2734275" cy="273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Shape 2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84971" y="1515636"/>
            <a:ext cx="2462642" cy="273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Shape 2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2100" y="4453001"/>
            <a:ext cx="6063350" cy="172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Shape 2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01900" y="1425779"/>
            <a:ext cx="2972375" cy="29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Shape 2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3448" y="1441673"/>
            <a:ext cx="5286753" cy="4125176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Shape 231"/>
          <p:cNvSpPr txBox="1"/>
          <p:nvPr>
            <p:ph type="title"/>
          </p:nvPr>
        </p:nvSpPr>
        <p:spPr>
          <a:xfrm>
            <a:off x="311700" y="-11600"/>
            <a:ext cx="8520600" cy="8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OWLETS Overview</a:t>
            </a:r>
            <a:endParaRPr sz="3600"/>
          </a:p>
          <a:p>
            <a:pPr indent="0" lvl="0" mar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</p:txBody>
      </p:sp>
      <p:pic>
        <p:nvPicPr>
          <p:cNvPr id="232" name="Shape 232"/>
          <p:cNvPicPr preferRelativeResize="0"/>
          <p:nvPr/>
        </p:nvPicPr>
        <p:blipFill rotWithShape="1">
          <a:blip r:embed="rId4">
            <a:alphaModFix/>
          </a:blip>
          <a:srcRect b="0" l="10297" r="0" t="0"/>
          <a:stretch/>
        </p:blipFill>
        <p:spPr>
          <a:xfrm>
            <a:off x="59050" y="1528625"/>
            <a:ext cx="3585600" cy="386105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Shape 233"/>
          <p:cNvSpPr txBox="1"/>
          <p:nvPr/>
        </p:nvSpPr>
        <p:spPr>
          <a:xfrm>
            <a:off x="4784025" y="5566850"/>
            <a:ext cx="3585600" cy="5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07/20 Ozone  (≤ 500 m ASL) </a:t>
            </a:r>
            <a:endParaRPr sz="2000"/>
          </a:p>
        </p:txBody>
      </p:sp>
      <p:sp>
        <p:nvSpPr>
          <p:cNvPr id="234" name="Shape 234"/>
          <p:cNvSpPr txBox="1"/>
          <p:nvPr/>
        </p:nvSpPr>
        <p:spPr>
          <a:xfrm>
            <a:off x="81800" y="5566850"/>
            <a:ext cx="3585600" cy="8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07/17 &amp; 07/18 in-situ Ozone </a:t>
            </a:r>
            <a:endParaRPr sz="2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sp>
        <p:nvSpPr>
          <p:cNvPr id="235" name="Shape 235"/>
          <p:cNvSpPr txBox="1"/>
          <p:nvPr/>
        </p:nvSpPr>
        <p:spPr>
          <a:xfrm>
            <a:off x="5332125" y="848825"/>
            <a:ext cx="2489400" cy="67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NASA </a:t>
            </a:r>
            <a:r>
              <a:rPr lang="en" sz="2000">
                <a:solidFill>
                  <a:schemeClr val="dk1"/>
                </a:solidFill>
              </a:rPr>
              <a:t>C-23 Sherpa</a:t>
            </a:r>
            <a:endParaRPr sz="2000"/>
          </a:p>
        </p:txBody>
      </p:sp>
      <p:sp>
        <p:nvSpPr>
          <p:cNvPr id="236" name="Shape 236"/>
          <p:cNvSpPr txBox="1"/>
          <p:nvPr/>
        </p:nvSpPr>
        <p:spPr>
          <a:xfrm>
            <a:off x="1013450" y="848825"/>
            <a:ext cx="1722300" cy="67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</a:rPr>
              <a:t>SERC RV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Shape 242"/>
          <p:cNvPicPr preferRelativeResize="0"/>
          <p:nvPr/>
        </p:nvPicPr>
        <p:blipFill rotWithShape="1">
          <a:blip r:embed="rId3">
            <a:alphaModFix/>
          </a:blip>
          <a:srcRect b="0" l="11870" r="0" t="0"/>
          <a:stretch/>
        </p:blipFill>
        <p:spPr>
          <a:xfrm>
            <a:off x="0" y="746025"/>
            <a:ext cx="5553401" cy="31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Shape 243"/>
          <p:cNvSpPr txBox="1"/>
          <p:nvPr>
            <p:ph type="title"/>
          </p:nvPr>
        </p:nvSpPr>
        <p:spPr>
          <a:xfrm>
            <a:off x="311700" y="-164000"/>
            <a:ext cx="8520600" cy="8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Interconversion/Titration Event</a:t>
            </a:r>
            <a:endParaRPr sz="3600"/>
          </a:p>
        </p:txBody>
      </p:sp>
      <p:sp>
        <p:nvSpPr>
          <p:cNvPr id="244" name="Shape 244"/>
          <p:cNvSpPr txBox="1"/>
          <p:nvPr/>
        </p:nvSpPr>
        <p:spPr>
          <a:xfrm rot="1254133">
            <a:off x="-224422" y="3355602"/>
            <a:ext cx="4068120" cy="35941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*Credit to </a:t>
            </a:r>
            <a:r>
              <a:rPr lang="en" sz="1000">
                <a:solidFill>
                  <a:schemeClr val="dk1"/>
                </a:solidFill>
              </a:rPr>
              <a:t>Lindsey R. F. Hendrick, VCU CES</a:t>
            </a:r>
            <a:endParaRPr sz="1000">
              <a:solidFill>
                <a:schemeClr val="dk1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Shape 245"/>
          <p:cNvSpPr txBox="1"/>
          <p:nvPr/>
        </p:nvSpPr>
        <p:spPr>
          <a:xfrm>
            <a:off x="2847550" y="423325"/>
            <a:ext cx="34776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NO + O</a:t>
            </a:r>
            <a:r>
              <a:rPr b="1" baseline="-25000" lang="en" sz="2000"/>
              <a:t>3</a:t>
            </a:r>
            <a:r>
              <a:rPr b="1" lang="en" sz="2000"/>
              <a:t> ---&gt; NO</a:t>
            </a:r>
            <a:r>
              <a:rPr b="1" baseline="-25000" lang="en" sz="2000"/>
              <a:t>2</a:t>
            </a:r>
            <a:r>
              <a:rPr b="1" lang="en" sz="2000"/>
              <a:t> + O</a:t>
            </a:r>
            <a:r>
              <a:rPr b="1" baseline="-25000" lang="en" sz="2000"/>
              <a:t>2</a:t>
            </a:r>
            <a:r>
              <a:rPr b="1" lang="en" sz="2000"/>
              <a:t> </a:t>
            </a:r>
            <a:endParaRPr b="1" sz="2000"/>
          </a:p>
        </p:txBody>
      </p:sp>
      <p:pic>
        <p:nvPicPr>
          <p:cNvPr id="246" name="Shape 2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26275" y="3254675"/>
            <a:ext cx="6093926" cy="352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Shape 247"/>
          <p:cNvPicPr preferRelativeResize="0"/>
          <p:nvPr/>
        </p:nvPicPr>
        <p:blipFill rotWithShape="1">
          <a:blip r:embed="rId5">
            <a:alphaModFix/>
          </a:blip>
          <a:srcRect b="0" l="10738" r="0" t="0"/>
          <a:stretch/>
        </p:blipFill>
        <p:spPr>
          <a:xfrm>
            <a:off x="0" y="3836400"/>
            <a:ext cx="3202474" cy="268925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Shape 248"/>
          <p:cNvSpPr/>
          <p:nvPr/>
        </p:nvSpPr>
        <p:spPr>
          <a:xfrm>
            <a:off x="88725" y="4817075"/>
            <a:ext cx="1825500" cy="6723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Shape 249"/>
          <p:cNvSpPr txBox="1"/>
          <p:nvPr/>
        </p:nvSpPr>
        <p:spPr>
          <a:xfrm>
            <a:off x="3802525" y="2937925"/>
            <a:ext cx="48678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TOL, Pandora &amp; Ceilometer, Aug. 1, 2017</a:t>
            </a:r>
            <a:r>
              <a:rPr b="1" lang="en" sz="1800"/>
              <a:t> </a:t>
            </a:r>
            <a:endParaRPr b="1" sz="18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Shape 2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533" y="883532"/>
            <a:ext cx="4401277" cy="3285461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pic>
        <p:nvPicPr>
          <p:cNvPr id="255" name="Shape 2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97505" y="3309709"/>
            <a:ext cx="4401278" cy="3302964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pic>
        <p:nvPicPr>
          <p:cNvPr id="256" name="Shape 2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37247" y="92682"/>
            <a:ext cx="2823975" cy="188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Shape 25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54118" y="5003180"/>
            <a:ext cx="2592236" cy="1749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Shape 25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595588" y="1346556"/>
            <a:ext cx="3575389" cy="3926306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Shape 259"/>
          <p:cNvSpPr txBox="1"/>
          <p:nvPr/>
        </p:nvSpPr>
        <p:spPr>
          <a:xfrm>
            <a:off x="0" y="0"/>
            <a:ext cx="6386100" cy="83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“Growing Our Own Timber”:</a:t>
            </a:r>
            <a:endParaRPr>
              <a:solidFill>
                <a:schemeClr val="dk1"/>
              </a:solidFill>
            </a:endParaRPr>
          </a:p>
          <a:p>
            <a:pPr indent="0" lvl="0" mar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	</a:t>
            </a:r>
            <a:r>
              <a:rPr lang="en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Grooming the Next Gen of ES Scientists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 txBox="1"/>
          <p:nvPr>
            <p:ph type="title"/>
          </p:nvPr>
        </p:nvSpPr>
        <p:spPr>
          <a:xfrm>
            <a:off x="841650" y="-103475"/>
            <a:ext cx="7462800" cy="111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2018 Pandora Deployments in Northeastern U.S.</a:t>
            </a:r>
            <a:endParaRPr sz="2400"/>
          </a:p>
        </p:txBody>
      </p:sp>
      <p:sp>
        <p:nvSpPr>
          <p:cNvPr id="266" name="Shape 266"/>
          <p:cNvSpPr txBox="1"/>
          <p:nvPr>
            <p:ph idx="1" type="body"/>
          </p:nvPr>
        </p:nvSpPr>
        <p:spPr>
          <a:xfrm>
            <a:off x="152400" y="1649425"/>
            <a:ext cx="2771400" cy="38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>
                <a:solidFill>
                  <a:srgbClr val="000000"/>
                </a:solidFill>
                <a:highlight>
                  <a:srgbClr val="FFFF00"/>
                </a:highlight>
              </a:rPr>
              <a:t>Yellow</a:t>
            </a:r>
            <a:r>
              <a:rPr b="1" lang="en">
                <a:solidFill>
                  <a:srgbClr val="FFFF00"/>
                </a:solidFill>
              </a:rPr>
              <a:t> </a:t>
            </a:r>
            <a:r>
              <a:rPr lang="en"/>
              <a:t>- to be deployed (11) + 2 mobile (boat)</a:t>
            </a:r>
            <a:endParaRPr/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>
                <a:solidFill>
                  <a:srgbClr val="FFFFFF"/>
                </a:solidFill>
                <a:highlight>
                  <a:srgbClr val="0000FF"/>
                </a:highlight>
              </a:rPr>
              <a:t>Blue</a:t>
            </a:r>
            <a:r>
              <a:rPr lang="en">
                <a:solidFill>
                  <a:srgbClr val="FFFFFF"/>
                </a:solidFill>
              </a:rPr>
              <a:t> </a:t>
            </a:r>
            <a:r>
              <a:rPr lang="en"/>
              <a:t>- currently sited (8)</a:t>
            </a:r>
            <a:endParaRPr/>
          </a:p>
          <a:p>
            <a: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 sz="1800"/>
              <a:t>Majority coincident w/ EPA PAM sites - for additional sites,</a:t>
            </a:r>
            <a:r>
              <a:rPr lang="en"/>
              <a:t> </a:t>
            </a:r>
            <a:r>
              <a:rPr lang="en" sz="1800"/>
              <a:t>see L. Valin poster</a:t>
            </a:r>
            <a:r>
              <a:rPr lang="en"/>
              <a:t> </a:t>
            </a:r>
            <a:endParaRPr/>
          </a:p>
        </p:txBody>
      </p:sp>
      <p:pic>
        <p:nvPicPr>
          <p:cNvPr id="267" name="Shape 2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8500" y="1088475"/>
            <a:ext cx="5901800" cy="5383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8" name="Shape 268"/>
          <p:cNvCxnSpPr/>
          <p:nvPr/>
        </p:nvCxnSpPr>
        <p:spPr>
          <a:xfrm>
            <a:off x="6287675" y="5916975"/>
            <a:ext cx="75570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9" name="Shape 269"/>
          <p:cNvCxnSpPr/>
          <p:nvPr/>
        </p:nvCxnSpPr>
        <p:spPr>
          <a:xfrm>
            <a:off x="6287700" y="5802925"/>
            <a:ext cx="0" cy="21390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0" name="Shape 270"/>
          <p:cNvCxnSpPr/>
          <p:nvPr/>
        </p:nvCxnSpPr>
        <p:spPr>
          <a:xfrm>
            <a:off x="7049700" y="5802925"/>
            <a:ext cx="0" cy="21390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71" name="Shape 271"/>
          <p:cNvSpPr txBox="1"/>
          <p:nvPr/>
        </p:nvSpPr>
        <p:spPr>
          <a:xfrm>
            <a:off x="6159375" y="5532025"/>
            <a:ext cx="984000" cy="2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100 km</a:t>
            </a:r>
            <a:endParaRPr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/>
          <p:nvPr/>
        </p:nvSpPr>
        <p:spPr>
          <a:xfrm>
            <a:off x="333500" y="5275450"/>
            <a:ext cx="8357100" cy="124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-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37 monitored by NASA GSFC Pandora, 21 by ESA-Pandonia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marR="0" rtl="0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-"/>
            </a:pP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Possibility to provide hourly observations of O</a:t>
            </a:r>
            <a:r>
              <a:rPr baseline="-25000" lang="en" sz="2000"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, NO</a:t>
            </a:r>
            <a:r>
              <a:rPr baseline="-25000" lang="en" sz="2000"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, SO</a:t>
            </a:r>
            <a:r>
              <a:rPr baseline="-25000" lang="en" sz="2000"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, HCHO from GEO is a major advancement for air quality (vs LEO 1x/day )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marR="0" rtl="0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-"/>
            </a:pP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By year end min. 50 NASA owned instruments deployed and operational 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Shape 277"/>
          <p:cNvSpPr txBox="1"/>
          <p:nvPr>
            <p:ph idx="1" type="body"/>
          </p:nvPr>
        </p:nvSpPr>
        <p:spPr>
          <a:xfrm>
            <a:off x="-875" y="4625350"/>
            <a:ext cx="9144000" cy="47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58 Instruments active globally with another 26 to be delivered in 2018</a:t>
            </a:r>
            <a:endParaRPr/>
          </a:p>
          <a:p>
            <a:pPr indent="0" lvl="0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457200" lvl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Shape 278"/>
          <p:cNvSpPr txBox="1"/>
          <p:nvPr/>
        </p:nvSpPr>
        <p:spPr>
          <a:xfrm>
            <a:off x="213875" y="-29000"/>
            <a:ext cx="8839800" cy="6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Current Configuration of PGN</a:t>
            </a:r>
            <a:endParaRPr sz="3000"/>
          </a:p>
        </p:txBody>
      </p:sp>
      <p:pic>
        <p:nvPicPr>
          <p:cNvPr id="279" name="Shape 2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350" y="641500"/>
            <a:ext cx="7912127" cy="4041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0" name="Shape 280"/>
          <p:cNvCxnSpPr/>
          <p:nvPr/>
        </p:nvCxnSpPr>
        <p:spPr>
          <a:xfrm flipH="1" rot="10800000">
            <a:off x="1625400" y="2452400"/>
            <a:ext cx="584700" cy="9267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81" name="Shape 281"/>
          <p:cNvSpPr txBox="1"/>
          <p:nvPr/>
        </p:nvSpPr>
        <p:spPr>
          <a:xfrm>
            <a:off x="1040800" y="3379100"/>
            <a:ext cx="1254600" cy="5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TEMPO</a:t>
            </a:r>
            <a:endParaRPr b="1" sz="1800">
              <a:solidFill>
                <a:srgbClr val="FFFFFF"/>
              </a:solidFill>
            </a:endParaRPr>
          </a:p>
        </p:txBody>
      </p:sp>
      <p:cxnSp>
        <p:nvCxnSpPr>
          <p:cNvPr id="282" name="Shape 282"/>
          <p:cNvCxnSpPr/>
          <p:nvPr/>
        </p:nvCxnSpPr>
        <p:spPr>
          <a:xfrm flipH="1" rot="10800000">
            <a:off x="4245678" y="2195828"/>
            <a:ext cx="445200" cy="11658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83" name="Shape 283"/>
          <p:cNvSpPr txBox="1"/>
          <p:nvPr/>
        </p:nvSpPr>
        <p:spPr>
          <a:xfrm>
            <a:off x="3535950" y="3315500"/>
            <a:ext cx="13971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Sentinel-4</a:t>
            </a:r>
            <a:endParaRPr b="1" sz="1800">
              <a:solidFill>
                <a:srgbClr val="FFFFFF"/>
              </a:solidFill>
            </a:endParaRPr>
          </a:p>
        </p:txBody>
      </p:sp>
      <p:cxnSp>
        <p:nvCxnSpPr>
          <p:cNvPr id="284" name="Shape 284"/>
          <p:cNvCxnSpPr/>
          <p:nvPr/>
        </p:nvCxnSpPr>
        <p:spPr>
          <a:xfrm flipH="1">
            <a:off x="6800825" y="1240425"/>
            <a:ext cx="556200" cy="6417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85" name="Shape 285"/>
          <p:cNvSpPr txBox="1"/>
          <p:nvPr/>
        </p:nvSpPr>
        <p:spPr>
          <a:xfrm>
            <a:off x="7357025" y="926625"/>
            <a:ext cx="1261800" cy="3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GEMS</a:t>
            </a:r>
            <a:endParaRPr b="1"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 txBox="1"/>
          <p:nvPr>
            <p:ph type="title"/>
          </p:nvPr>
        </p:nvSpPr>
        <p:spPr>
          <a:xfrm>
            <a:off x="311700" y="-11600"/>
            <a:ext cx="8520600" cy="8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1" lang="en" sz="3600"/>
              <a:t>Deployments this Spring</a:t>
            </a:r>
            <a:endParaRPr b="1"/>
          </a:p>
        </p:txBody>
      </p:sp>
      <p:sp>
        <p:nvSpPr>
          <p:cNvPr id="291" name="Shape 291"/>
          <p:cNvSpPr txBox="1"/>
          <p:nvPr>
            <p:ph idx="1" type="body"/>
          </p:nvPr>
        </p:nvSpPr>
        <p:spPr>
          <a:xfrm>
            <a:off x="126625" y="698425"/>
            <a:ext cx="90348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/>
              <a:t>In support of EPA, MDE, OWLETS2, LISTOS</a:t>
            </a:r>
            <a:r>
              <a:rPr b="1" lang="en" sz="2200"/>
              <a:t> </a:t>
            </a:r>
            <a:endParaRPr b="1" sz="22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-3683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" sz="2200"/>
              <a:t>1 Instrument to NOAA ARL in College Park, MD (April)</a:t>
            </a:r>
            <a:endParaRPr sz="2200"/>
          </a:p>
          <a:p>
            <a:pPr indent="-3683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" sz="2200"/>
              <a:t>1 Instrument to Hart Miller Island, MD (this am)</a:t>
            </a:r>
            <a:endParaRPr sz="1200"/>
          </a:p>
          <a:p>
            <a:pPr indent="-3683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" sz="2200"/>
              <a:t>5 instruments to EPA in support of upcoming LISTOS to be sited in NE (installed this week)</a:t>
            </a:r>
            <a:endParaRPr sz="2200"/>
          </a:p>
          <a:p>
            <a:pPr indent="-3683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" sz="2200"/>
              <a:t>1 Instrument back to SAO (this Friday)</a:t>
            </a:r>
            <a:endParaRPr sz="2200"/>
          </a:p>
          <a:p>
            <a:pPr indent="-3683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" sz="2200"/>
              <a:t>1 Instrument to South Africa outside of Johannesburg (shipped this am)</a:t>
            </a:r>
            <a:br>
              <a:rPr b="0" i="0" lang="en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2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/>
              <a:t>Instruments to Be Delivered to TOLNET </a:t>
            </a:r>
            <a:endParaRPr b="1" sz="2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-3683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" sz="2200"/>
              <a:t>5 instruments to TOLNET (delivery late June - hold up is trackers)</a:t>
            </a:r>
            <a:endParaRPr sz="2200"/>
          </a:p>
          <a:p>
            <a:pPr indent="-3683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" sz="2200"/>
              <a:t>1 instrument to NASA Ames (delivery late June as well)</a:t>
            </a:r>
            <a:endParaRPr sz="2200"/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/>
              <a:t>11 more Instruments to Be Delivered to Later this Year </a:t>
            </a:r>
            <a:endParaRPr b="1" sz="2800"/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/>
          </a:p>
          <a:p>
            <a:pPr indent="-368300" lvl="0" marL="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" sz="2200"/>
              <a:t>Locations TBD but highly dependent upon ancillary measurements</a:t>
            </a:r>
            <a:endParaRPr b="1" sz="28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/>
          <p:nvPr>
            <p:ph type="title"/>
          </p:nvPr>
        </p:nvSpPr>
        <p:spPr>
          <a:xfrm>
            <a:off x="311700" y="-11600"/>
            <a:ext cx="8520600" cy="8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en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Goals for this year</a:t>
            </a:r>
            <a:endParaRPr/>
          </a:p>
        </p:txBody>
      </p:sp>
      <p:sp>
        <p:nvSpPr>
          <p:cNvPr id="297" name="Shape 297"/>
          <p:cNvSpPr txBox="1"/>
          <p:nvPr>
            <p:ph idx="1" type="body"/>
          </p:nvPr>
        </p:nvSpPr>
        <p:spPr>
          <a:xfrm>
            <a:off x="50425" y="546025"/>
            <a:ext cx="90348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b="0" i="0" lang="en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Establishment of international site / real pro</a:t>
            </a:r>
            <a:r>
              <a:rPr lang="en" sz="2200"/>
              <a:t>perty </a:t>
            </a:r>
            <a:r>
              <a:rPr b="0" i="0" lang="en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agreement templates</a:t>
            </a:r>
            <a:r>
              <a:rPr lang="en" sz="2200"/>
              <a:t> where PGN Expectations are articulated in draft PGN Site Information Form to be released mid-June</a:t>
            </a:r>
            <a:br>
              <a:rPr b="0" i="0" lang="en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200"/>
          </a:p>
          <a:p>
            <a:pPr indent="-3683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b="0" i="0" lang="en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Collaborative development of new operational algorithms and </a:t>
            </a:r>
            <a:r>
              <a:rPr lang="en" sz="2200"/>
              <a:t>evaluation of existing ones</a:t>
            </a:r>
            <a:br>
              <a:rPr b="0" i="0" lang="en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200"/>
          </a:p>
          <a:p>
            <a:pPr indent="-368300" lvl="0" marL="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" sz="2200"/>
              <a:t>Maturing the remote monitoring and support of operations: instruments, local operators and scientists</a:t>
            </a:r>
            <a:br>
              <a:rPr lang="en" sz="2200"/>
            </a:br>
            <a:endParaRPr sz="1200"/>
          </a:p>
          <a:p>
            <a:pPr indent="-3683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" sz="2200"/>
              <a:t>Launch of collaborative PGN website (est. mid-July)</a:t>
            </a:r>
            <a:br>
              <a:rPr lang="en" sz="2200"/>
            </a:br>
            <a:endParaRPr sz="2200"/>
          </a:p>
          <a:p>
            <a:pPr indent="-3683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" sz="2200"/>
              <a:t>AGU Special Session (Observations and Modeling of Air Quality at Land-Water Boundaries, session ID#51995) with possible side meeting</a:t>
            </a:r>
            <a:endParaRPr sz="22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-3683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" sz="2200"/>
              <a:t>Continued collaboration w </a:t>
            </a:r>
            <a:r>
              <a:rPr b="1" lang="en" sz="2200"/>
              <a:t>TOLNET, AERONET</a:t>
            </a:r>
            <a:r>
              <a:rPr lang="en" sz="2200"/>
              <a:t>, </a:t>
            </a:r>
            <a:r>
              <a:rPr b="1" lang="en" sz="2200"/>
              <a:t>MPLNET</a:t>
            </a:r>
            <a:r>
              <a:rPr lang="en" sz="2200"/>
              <a:t> </a:t>
            </a:r>
            <a:endParaRPr sz="22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-3683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b="0" i="0" lang="en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Science Workshop on Pandora - TBD - possibly in conjunction w AGU</a:t>
            </a:r>
            <a:br>
              <a:rPr b="0" i="0" lang="en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200"/>
          </a:p>
          <a:p>
            <a:pPr indent="-3683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" sz="2200"/>
              <a:t>Continued expansion of</a:t>
            </a:r>
            <a:r>
              <a:rPr b="0" i="0" lang="en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200"/>
              <a:t>the</a:t>
            </a:r>
            <a:r>
              <a:rPr b="0" i="0" lang="en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NASA Pandora, leveraging ancillary observations </a:t>
            </a:r>
            <a:r>
              <a:rPr lang="en" sz="2200"/>
              <a:t>at local, state and fed DEQ/EPA AQ monitoring sites </a:t>
            </a:r>
            <a:endParaRPr sz="22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/>
          <p:nvPr>
            <p:ph type="title"/>
          </p:nvPr>
        </p:nvSpPr>
        <p:spPr>
          <a:xfrm>
            <a:off x="722313" y="1816100"/>
            <a:ext cx="7772400" cy="136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/>
              <a:t>Thank you.</a:t>
            </a:r>
            <a:endParaRPr b="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/>
          </a:p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3500"/>
              <a:t>For more information please contact:</a:t>
            </a:r>
            <a:endParaRPr b="0" sz="3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 u="sng">
                <a:solidFill>
                  <a:schemeClr val="hlink"/>
                </a:solidFill>
                <a:hlinkClick r:id="rId3"/>
              </a:rPr>
              <a:t>robert.j.swap@nasa.gov</a:t>
            </a:r>
            <a:endParaRPr b="0" sz="2400"/>
          </a:p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/>
          <p:nvPr>
            <p:ph type="title"/>
          </p:nvPr>
        </p:nvSpPr>
        <p:spPr>
          <a:xfrm>
            <a:off x="386375" y="66325"/>
            <a:ext cx="8369100" cy="615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Calibri"/>
              <a:buNone/>
            </a:pPr>
            <a:r>
              <a:rPr b="0" i="0" lang="en" sz="36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What is the Pandora </a:t>
            </a:r>
            <a:r>
              <a:rPr lang="en" sz="3600">
                <a:solidFill>
                  <a:srgbClr val="3F3F3F"/>
                </a:solidFill>
              </a:rPr>
              <a:t>Spectrometer System</a:t>
            </a:r>
            <a:r>
              <a:rPr b="0" i="0" lang="en" sz="36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b="0" i="0" sz="3600" u="none" cap="none" strike="noStrik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Shape 109"/>
          <p:cNvSpPr txBox="1"/>
          <p:nvPr>
            <p:ph idx="1" type="body"/>
          </p:nvPr>
        </p:nvSpPr>
        <p:spPr>
          <a:xfrm>
            <a:off x="457200" y="652375"/>
            <a:ext cx="8229600" cy="39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>
            <a:noAutofit/>
          </a:bodyPr>
          <a:lstStyle/>
          <a:p>
            <a:pPr indent="-355600" lvl="0" marL="457200" marR="0" rtl="0" algn="l">
              <a:spcBef>
                <a:spcPts val="11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b="0" i="0" lang="en" sz="20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mall, ground-based Sun/Sky</a:t>
            </a:r>
            <a:r>
              <a:rPr lang="en" sz="20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/Lunar observing</a:t>
            </a:r>
            <a:r>
              <a:rPr b="0" i="0" lang="en" sz="20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spectrometer system</a:t>
            </a:r>
            <a:r>
              <a:rPr lang="en" sz="20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20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initiated in</a:t>
            </a:r>
            <a:r>
              <a:rPr b="0" i="0" lang="en" sz="20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2006 a</a:t>
            </a:r>
            <a:r>
              <a:rPr lang="en" sz="2000">
                <a:latin typeface="Arial"/>
                <a:ea typeface="Arial"/>
                <a:cs typeface="Arial"/>
                <a:sym typeface="Arial"/>
              </a:rPr>
              <a:t>t NASA Goddard Space Flight Center</a:t>
            </a:r>
            <a:endParaRPr sz="20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457200" lvl="0" marL="0" marR="0" rtl="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-	(Pandora 1S - 270 – 530 nm, 0.6 nm; 2S – 400 – 900 nm, 1 nm)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●"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NRT Standard Products at high frequency (~ 2 mins)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457200" lvl="0" marL="0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-	Tot. Column O3 (+/-15 DU, ~5%); Tot. Column NO2 (+/-0.05 DU, ~10%)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●"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Additional non-validated products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457200" lvl="0" marL="0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-	HCHO - Total column, trop. &amp; near sfc; NO2, O3 – trop. &amp; near sfc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b="0" i="0" lang="en" sz="20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perates autonomously off </a:t>
            </a:r>
            <a:r>
              <a:rPr lang="en" sz="20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of line power and wifi</a:t>
            </a:r>
            <a:r>
              <a:rPr b="0" i="0" lang="en" sz="20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; </a:t>
            </a:r>
            <a:r>
              <a:rPr b="0" i="0" lang="en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software</a:t>
            </a:r>
            <a:r>
              <a:rPr b="0" i="0" lang="en" sz="20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runs on a small PC found inside the weather resistant container. </a:t>
            </a:r>
            <a:endParaRPr b="0" i="0" sz="20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" name="Shape 1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96773" y="4552450"/>
            <a:ext cx="2745014" cy="18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Shape 1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075" y="4552450"/>
            <a:ext cx="2442505" cy="1831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Shape 112"/>
          <p:cNvPicPr preferRelativeResize="0"/>
          <p:nvPr/>
        </p:nvPicPr>
        <p:blipFill rotWithShape="1">
          <a:blip r:embed="rId5">
            <a:alphaModFix/>
          </a:blip>
          <a:srcRect b="4802" l="0" r="0" t="12251"/>
          <a:stretch/>
        </p:blipFill>
        <p:spPr>
          <a:xfrm>
            <a:off x="5574875" y="4552450"/>
            <a:ext cx="1604924" cy="18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Shape 1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12894" y="4552450"/>
            <a:ext cx="1373906" cy="183187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Shape 114"/>
          <p:cNvSpPr txBox="1"/>
          <p:nvPr/>
        </p:nvSpPr>
        <p:spPr>
          <a:xfrm>
            <a:off x="712775" y="6330125"/>
            <a:ext cx="13011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Boulder, CO</a:t>
            </a:r>
            <a:endParaRPr sz="1200"/>
          </a:p>
        </p:txBody>
      </p:sp>
      <p:sp>
        <p:nvSpPr>
          <p:cNvPr id="115" name="Shape 115"/>
          <p:cNvSpPr txBox="1"/>
          <p:nvPr/>
        </p:nvSpPr>
        <p:spPr>
          <a:xfrm>
            <a:off x="3307025" y="6330125"/>
            <a:ext cx="14412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Pandora Field Box </a:t>
            </a:r>
            <a:endParaRPr sz="1200"/>
          </a:p>
        </p:txBody>
      </p:sp>
      <p:sp>
        <p:nvSpPr>
          <p:cNvPr id="116" name="Shape 116"/>
          <p:cNvSpPr txBox="1"/>
          <p:nvPr/>
        </p:nvSpPr>
        <p:spPr>
          <a:xfrm>
            <a:off x="5726775" y="6330125"/>
            <a:ext cx="13011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Spectrometer</a:t>
            </a:r>
            <a:endParaRPr sz="1200"/>
          </a:p>
        </p:txBody>
      </p:sp>
      <p:sp>
        <p:nvSpPr>
          <p:cNvPr id="117" name="Shape 117"/>
          <p:cNvSpPr txBox="1"/>
          <p:nvPr/>
        </p:nvSpPr>
        <p:spPr>
          <a:xfrm>
            <a:off x="7499525" y="6330125"/>
            <a:ext cx="13011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Sensor Head</a:t>
            </a:r>
            <a:endParaRPr sz="12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/>
          <p:nvPr>
            <p:ph type="title"/>
          </p:nvPr>
        </p:nvSpPr>
        <p:spPr>
          <a:xfrm>
            <a:off x="457200" y="-30153"/>
            <a:ext cx="8229600" cy="863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Instrument Specifications*</a:t>
            </a:r>
            <a:endParaRPr/>
          </a:p>
        </p:txBody>
      </p:sp>
      <p:grpSp>
        <p:nvGrpSpPr>
          <p:cNvPr id="124" name="Shape 124"/>
          <p:cNvGrpSpPr/>
          <p:nvPr/>
        </p:nvGrpSpPr>
        <p:grpSpPr>
          <a:xfrm>
            <a:off x="47729" y="2732572"/>
            <a:ext cx="9096837" cy="4081931"/>
            <a:chOff x="179512" y="1362317"/>
            <a:chExt cx="10807695" cy="3767009"/>
          </a:xfrm>
        </p:grpSpPr>
        <p:grpSp>
          <p:nvGrpSpPr>
            <p:cNvPr id="125" name="Shape 125"/>
            <p:cNvGrpSpPr/>
            <p:nvPr/>
          </p:nvGrpSpPr>
          <p:grpSpPr>
            <a:xfrm>
              <a:off x="611589" y="2562976"/>
              <a:ext cx="7415641" cy="2211706"/>
              <a:chOff x="1403638" y="1917144"/>
              <a:chExt cx="6325720" cy="1886638"/>
            </a:xfrm>
          </p:grpSpPr>
          <p:grpSp>
            <p:nvGrpSpPr>
              <p:cNvPr id="126" name="Shape 126"/>
              <p:cNvGrpSpPr/>
              <p:nvPr/>
            </p:nvGrpSpPr>
            <p:grpSpPr>
              <a:xfrm>
                <a:off x="1403638" y="1917144"/>
                <a:ext cx="6325720" cy="1886638"/>
                <a:chOff x="683568" y="2219329"/>
                <a:chExt cx="8208824" cy="2448272"/>
              </a:xfrm>
            </p:grpSpPr>
            <p:pic>
              <p:nvPicPr>
                <p:cNvPr id="127" name="Shape 12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b="27949" l="7477" r="10622" t="36350"/>
                <a:stretch/>
              </p:blipFill>
              <p:spPr>
                <a:xfrm>
                  <a:off x="683568" y="2219329"/>
                  <a:ext cx="7488830" cy="244827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128" name="Shape 128"/>
                <p:cNvCxnSpPr/>
                <p:nvPr/>
              </p:nvCxnSpPr>
              <p:spPr>
                <a:xfrm>
                  <a:off x="8100392" y="2924944"/>
                  <a:ext cx="792000" cy="0"/>
                </a:xfrm>
                <a:prstGeom prst="straightConnector1">
                  <a:avLst/>
                </a:prstGeom>
                <a:noFill/>
                <a:ln cap="flat" cmpd="sng" w="76200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sp>
              <p:nvSpPr>
                <p:cNvPr id="129" name="Shape 129"/>
                <p:cNvSpPr/>
                <p:nvPr/>
              </p:nvSpPr>
              <p:spPr>
                <a:xfrm>
                  <a:off x="6782792" y="2823210"/>
                  <a:ext cx="142500" cy="230400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" name="Shape 130"/>
                <p:cNvSpPr/>
                <p:nvPr/>
              </p:nvSpPr>
              <p:spPr>
                <a:xfrm>
                  <a:off x="6440398" y="2823210"/>
                  <a:ext cx="142500" cy="230400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31" name="Shape 131"/>
              <p:cNvSpPr/>
              <p:nvPr/>
            </p:nvSpPr>
            <p:spPr>
              <a:xfrm>
                <a:off x="4102581" y="2243284"/>
                <a:ext cx="76800" cy="465600"/>
              </a:xfrm>
              <a:prstGeom prst="rect">
                <a:avLst/>
              </a:prstGeom>
              <a:solidFill>
                <a:srgbClr val="538CD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" name="Shape 132"/>
              <p:cNvSpPr/>
              <p:nvPr/>
            </p:nvSpPr>
            <p:spPr>
              <a:xfrm>
                <a:off x="6646732" y="2361331"/>
                <a:ext cx="81900" cy="1992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3" name="Shape 133"/>
            <p:cNvSpPr txBox="1"/>
            <p:nvPr/>
          </p:nvSpPr>
          <p:spPr>
            <a:xfrm>
              <a:off x="686084" y="1500919"/>
              <a:ext cx="3179400" cy="64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rgbClr val="538CD5"/>
                  </a:solidFill>
                  <a:latin typeface="Calibri"/>
                  <a:ea typeface="Calibri"/>
                  <a:cs typeface="Calibri"/>
                  <a:sym typeface="Calibri"/>
                </a:rPr>
                <a:t>Entrance window</a:t>
              </a:r>
              <a:endParaRPr b="1" sz="180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rgbClr val="538CD5"/>
                  </a:solidFill>
                  <a:latin typeface="Calibri"/>
                  <a:ea typeface="Calibri"/>
                  <a:cs typeface="Calibri"/>
                  <a:sym typeface="Calibri"/>
                </a:rPr>
                <a:t>(anti reflection coating)</a:t>
              </a:r>
              <a:endParaRPr b="1" sz="180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34" name="Shape 134"/>
            <p:cNvCxnSpPr>
              <a:stCxn id="133" idx="2"/>
              <a:endCxn id="131" idx="1"/>
            </p:cNvCxnSpPr>
            <p:nvPr/>
          </p:nvCxnSpPr>
          <p:spPr>
            <a:xfrm>
              <a:off x="2275784" y="2147119"/>
              <a:ext cx="1499700" cy="1071300"/>
            </a:xfrm>
            <a:prstGeom prst="straightConnector1">
              <a:avLst/>
            </a:prstGeom>
            <a:noFill/>
            <a:ln cap="flat" cmpd="sng" w="38100">
              <a:solidFill>
                <a:srgbClr val="4A7DBA"/>
              </a:solidFill>
              <a:prstDash val="solid"/>
              <a:round/>
              <a:headEnd len="sm" w="sm" type="none"/>
              <a:tailEnd len="lg" w="lg" type="triangle"/>
            </a:ln>
          </p:spPr>
        </p:cxnSp>
        <p:sp>
          <p:nvSpPr>
            <p:cNvPr id="135" name="Shape 135"/>
            <p:cNvSpPr txBox="1"/>
            <p:nvPr/>
          </p:nvSpPr>
          <p:spPr>
            <a:xfrm>
              <a:off x="4028095" y="1362317"/>
              <a:ext cx="33429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rgbClr val="92D050"/>
                  </a:solidFill>
                  <a:latin typeface="Calibri"/>
                  <a:ea typeface="Calibri"/>
                  <a:cs typeface="Calibri"/>
                  <a:sym typeface="Calibri"/>
                </a:rPr>
                <a:t>Filter wheel 2:</a:t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rgbClr val="92D050"/>
                  </a:solidFill>
                  <a:latin typeface="Calibri"/>
                  <a:ea typeface="Calibri"/>
                  <a:cs typeface="Calibri"/>
                  <a:sym typeface="Calibri"/>
                </a:rPr>
                <a:t>“</a:t>
              </a:r>
              <a:r>
                <a:rPr b="1" lang="en" sz="1800">
                  <a:solidFill>
                    <a:srgbClr val="92D050"/>
                  </a:solidFill>
                  <a:latin typeface="Calibri"/>
                  <a:ea typeface="Calibri"/>
                  <a:cs typeface="Calibri"/>
                  <a:sym typeface="Calibri"/>
                </a:rPr>
                <a:t>Functional” filters</a:t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rgbClr val="92D050"/>
                  </a:solidFill>
                  <a:latin typeface="Calibri"/>
                  <a:ea typeface="Calibri"/>
                  <a:cs typeface="Calibri"/>
                  <a:sym typeface="Calibri"/>
                </a:rPr>
                <a:t>(U340, BP300, DIFF)</a:t>
              </a:r>
              <a:endParaRPr b="1" sz="1800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36" name="Shape 136"/>
            <p:cNvCxnSpPr>
              <a:stCxn id="135" idx="2"/>
              <a:endCxn id="130" idx="0"/>
            </p:cNvCxnSpPr>
            <p:nvPr/>
          </p:nvCxnSpPr>
          <p:spPr>
            <a:xfrm>
              <a:off x="5699545" y="2285717"/>
              <a:ext cx="177000" cy="822900"/>
            </a:xfrm>
            <a:prstGeom prst="straightConnector1">
              <a:avLst/>
            </a:prstGeom>
            <a:noFill/>
            <a:ln cap="flat" cmpd="sng" w="38100">
              <a:solidFill>
                <a:srgbClr val="92D050"/>
              </a:solidFill>
              <a:prstDash val="solid"/>
              <a:round/>
              <a:headEnd len="sm" w="sm" type="none"/>
              <a:tailEnd len="lg" w="lg" type="triangle"/>
            </a:ln>
          </p:spPr>
        </p:cxnSp>
        <p:sp>
          <p:nvSpPr>
            <p:cNvPr id="137" name="Shape 137"/>
            <p:cNvSpPr txBox="1"/>
            <p:nvPr/>
          </p:nvSpPr>
          <p:spPr>
            <a:xfrm>
              <a:off x="7376777" y="4205926"/>
              <a:ext cx="33429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rgbClr val="FFC000"/>
                  </a:solidFill>
                  <a:latin typeface="Calibri"/>
                  <a:ea typeface="Calibri"/>
                  <a:cs typeface="Calibri"/>
                  <a:sym typeface="Calibri"/>
                </a:rPr>
                <a:t>Filter wheel 1:</a:t>
              </a:r>
              <a:r>
                <a:rPr lang="en"/>
                <a:t> </a:t>
              </a:r>
              <a:r>
                <a:rPr b="1" lang="en" sz="1800">
                  <a:solidFill>
                    <a:srgbClr val="FFC000"/>
                  </a:solidFill>
                  <a:latin typeface="Calibri"/>
                  <a:ea typeface="Calibri"/>
                  <a:cs typeface="Calibri"/>
                  <a:sym typeface="Calibri"/>
                </a:rPr>
                <a:t>Attenuation filters</a:t>
              </a:r>
              <a:r>
                <a:rPr lang="en"/>
                <a:t> </a:t>
              </a:r>
              <a:r>
                <a:rPr b="1" lang="en" sz="1800">
                  <a:solidFill>
                    <a:srgbClr val="FFC000"/>
                  </a:solidFill>
                  <a:latin typeface="Calibri"/>
                  <a:ea typeface="Calibri"/>
                  <a:cs typeface="Calibri"/>
                  <a:sym typeface="Calibri"/>
                </a:rPr>
                <a:t>(ND1, ND2, ...)</a:t>
              </a:r>
              <a:endParaRPr b="1" sz="180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38" name="Shape 138"/>
            <p:cNvCxnSpPr>
              <a:stCxn id="137" idx="0"/>
              <a:endCxn id="129" idx="2"/>
            </p:cNvCxnSpPr>
            <p:nvPr/>
          </p:nvCxnSpPr>
          <p:spPr>
            <a:xfrm rot="10800000">
              <a:off x="6185927" y="3316726"/>
              <a:ext cx="2862300" cy="889200"/>
            </a:xfrm>
            <a:prstGeom prst="straightConnector1">
              <a:avLst/>
            </a:prstGeom>
            <a:noFill/>
            <a:ln cap="flat" cmpd="sng" w="38100">
              <a:solidFill>
                <a:srgbClr val="FFC000"/>
              </a:solidFill>
              <a:prstDash val="solid"/>
              <a:round/>
              <a:headEnd len="sm" w="sm" type="none"/>
              <a:tailEnd len="lg" w="lg" type="triangle"/>
            </a:ln>
          </p:spPr>
        </p:cxnSp>
        <p:cxnSp>
          <p:nvCxnSpPr>
            <p:cNvPr id="139" name="Shape 139"/>
            <p:cNvCxnSpPr>
              <a:endCxn id="132" idx="3"/>
            </p:cNvCxnSpPr>
            <p:nvPr/>
          </p:nvCxnSpPr>
          <p:spPr>
            <a:xfrm rot="10800000">
              <a:off x="6854079" y="3200458"/>
              <a:ext cx="1807800" cy="465900"/>
            </a:xfrm>
            <a:prstGeom prst="straightConnector1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sm" w="sm" type="none"/>
              <a:tailEnd len="lg" w="lg" type="triangle"/>
            </a:ln>
          </p:spPr>
        </p:cxnSp>
        <p:sp>
          <p:nvSpPr>
            <p:cNvPr id="140" name="Shape 140"/>
            <p:cNvSpPr txBox="1"/>
            <p:nvPr/>
          </p:nvSpPr>
          <p:spPr>
            <a:xfrm>
              <a:off x="7887449" y="2193231"/>
              <a:ext cx="29298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Optical fiber</a:t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(400 μm, mu</a:t>
              </a:r>
              <a:r>
                <a:rPr b="1" lang="en" sz="1800">
                  <a:latin typeface="Calibri"/>
                  <a:ea typeface="Calibri"/>
                  <a:cs typeface="Calibri"/>
                  <a:sym typeface="Calibri"/>
                </a:rPr>
                <a:t>lti-mode </a:t>
              </a:r>
              <a:r>
                <a:rPr b="1" lang="en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single</a:t>
              </a:r>
              <a:r>
                <a:rPr b="1" lang="en" sz="1800">
                  <a:latin typeface="Calibri"/>
                  <a:ea typeface="Calibri"/>
                  <a:cs typeface="Calibri"/>
                  <a:sym typeface="Calibri"/>
                </a:rPr>
                <a:t> core fused silica</a:t>
              </a:r>
              <a:r>
                <a:rPr b="1" lang="en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)</a:t>
              </a:r>
              <a:endParaRPr b="1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41" name="Shape 141"/>
            <p:cNvCxnSpPr/>
            <p:nvPr/>
          </p:nvCxnSpPr>
          <p:spPr>
            <a:xfrm>
              <a:off x="179512" y="3067013"/>
              <a:ext cx="936000" cy="0"/>
            </a:xfrm>
            <a:prstGeom prst="straightConnector1">
              <a:avLst/>
            </a:prstGeom>
            <a:noFill/>
            <a:ln cap="flat" cmpd="sng" w="38100">
              <a:solidFill>
                <a:srgbClr val="FFC000"/>
              </a:solidFill>
              <a:prstDash val="dot"/>
              <a:round/>
              <a:headEnd len="sm" w="sm" type="none"/>
              <a:tailEnd len="lg" w="lg" type="triangle"/>
            </a:ln>
          </p:spPr>
        </p:cxnSp>
        <p:cxnSp>
          <p:nvCxnSpPr>
            <p:cNvPr id="142" name="Shape 142"/>
            <p:cNvCxnSpPr/>
            <p:nvPr/>
          </p:nvCxnSpPr>
          <p:spPr>
            <a:xfrm>
              <a:off x="179512" y="3219413"/>
              <a:ext cx="936000" cy="0"/>
            </a:xfrm>
            <a:prstGeom prst="straightConnector1">
              <a:avLst/>
            </a:prstGeom>
            <a:noFill/>
            <a:ln cap="flat" cmpd="sng" w="38100">
              <a:solidFill>
                <a:srgbClr val="FFC000"/>
              </a:solidFill>
              <a:prstDash val="dot"/>
              <a:round/>
              <a:headEnd len="sm" w="sm" type="none"/>
              <a:tailEnd len="lg" w="lg" type="triangle"/>
            </a:ln>
          </p:spPr>
        </p:cxnSp>
        <p:cxnSp>
          <p:nvCxnSpPr>
            <p:cNvPr id="143" name="Shape 143"/>
            <p:cNvCxnSpPr/>
            <p:nvPr/>
          </p:nvCxnSpPr>
          <p:spPr>
            <a:xfrm>
              <a:off x="179512" y="3355045"/>
              <a:ext cx="936000" cy="0"/>
            </a:xfrm>
            <a:prstGeom prst="straightConnector1">
              <a:avLst/>
            </a:prstGeom>
            <a:noFill/>
            <a:ln cap="flat" cmpd="sng" w="38100">
              <a:solidFill>
                <a:srgbClr val="FFC000"/>
              </a:solidFill>
              <a:prstDash val="dot"/>
              <a:round/>
              <a:headEnd len="sm" w="sm" type="none"/>
              <a:tailEnd len="lg" w="lg" type="triangle"/>
            </a:ln>
          </p:spPr>
        </p:cxnSp>
        <p:sp>
          <p:nvSpPr>
            <p:cNvPr id="144" name="Shape 144"/>
            <p:cNvSpPr txBox="1"/>
            <p:nvPr/>
          </p:nvSpPr>
          <p:spPr>
            <a:xfrm>
              <a:off x="8382907" y="3614750"/>
              <a:ext cx="2604300" cy="64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Lense</a:t>
              </a:r>
              <a:r>
                <a:rPr lang="en"/>
                <a:t> </a:t>
              </a:r>
              <a:r>
                <a:rPr b="1" lang="en" sz="18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(plano convex)</a:t>
              </a:r>
              <a:endParaRPr b="1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5" name="Shape 145"/>
          <p:cNvSpPr txBox="1"/>
          <p:nvPr/>
        </p:nvSpPr>
        <p:spPr>
          <a:xfrm>
            <a:off x="142575" y="983800"/>
            <a:ext cx="4429500" cy="13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Elevation (zenith) Range: 0°</a:t>
            </a:r>
            <a:r>
              <a:rPr lang="en" sz="1800"/>
              <a:t> to 270</a:t>
            </a:r>
            <a:r>
              <a:rPr lang="en" sz="1800">
                <a:solidFill>
                  <a:schemeClr val="dk1"/>
                </a:solidFill>
              </a:rPr>
              <a:t>°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Azimuth Range: 360°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Set </a:t>
            </a:r>
            <a:r>
              <a:rPr lang="en" sz="1800">
                <a:solidFill>
                  <a:schemeClr val="dk1"/>
                </a:solidFill>
              </a:rPr>
              <a:t>Temperature Range: -20°-40°C; calibrated at 15° and 20°C  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Field of View: 1.5°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46" name="Shape 146"/>
          <p:cNvSpPr txBox="1"/>
          <p:nvPr/>
        </p:nvSpPr>
        <p:spPr>
          <a:xfrm>
            <a:off x="4572075" y="983800"/>
            <a:ext cx="4429500" cy="13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Spectral Range: 270 - 530nm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Spectral Resolution: 0.6nm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Power: 120/220VAC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Internet connectivity (Wifi/Wired)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47" name="Shape 147"/>
          <p:cNvSpPr txBox="1"/>
          <p:nvPr/>
        </p:nvSpPr>
        <p:spPr>
          <a:xfrm>
            <a:off x="20325" y="6324325"/>
            <a:ext cx="7169100" cy="8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*Configuration of a standard Pandora 1S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/>
          <p:nvPr>
            <p:ph type="title"/>
          </p:nvPr>
        </p:nvSpPr>
        <p:spPr>
          <a:xfrm>
            <a:off x="159300" y="598000"/>
            <a:ext cx="8720700" cy="8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en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is the Pandonia Global Network (</a:t>
            </a:r>
            <a:r>
              <a:rPr lang="en" sz="3600"/>
              <a:t>PGN)</a:t>
            </a:r>
            <a:r>
              <a:rPr b="0" i="0" lang="en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Shape 153"/>
          <p:cNvSpPr txBox="1"/>
          <p:nvPr>
            <p:ph idx="1" type="body"/>
          </p:nvPr>
        </p:nvSpPr>
        <p:spPr>
          <a:xfrm>
            <a:off x="2355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/>
              <a:t>Ground-based network - a joint NASA/ESA collaborative effort modeled in the spirit of other networks (e.g. AERONET)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/>
              <a:t>From 2017 onwards, focus primarily on operationalization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/>
              <a:t>Objective: </a:t>
            </a:r>
            <a:r>
              <a:rPr b="0" i="0" lang="en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expand</a:t>
            </a:r>
            <a:r>
              <a:rPr lang="en"/>
              <a:t> and </a:t>
            </a:r>
            <a:r>
              <a:rPr b="0" i="0" lang="en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coordinate a global network of standardized, calibrated instruments and systematically process and disseminate the data to the greater global community i</a:t>
            </a:r>
            <a:r>
              <a:rPr lang="en"/>
              <a:t>n support of in-situ and remotely sensed air quality monitoring </a:t>
            </a:r>
            <a:endParaRPr/>
          </a:p>
        </p:txBody>
      </p:sp>
      <p:grpSp>
        <p:nvGrpSpPr>
          <p:cNvPr id="154" name="Shape 154"/>
          <p:cNvGrpSpPr/>
          <p:nvPr/>
        </p:nvGrpSpPr>
        <p:grpSpPr>
          <a:xfrm>
            <a:off x="1925424" y="5456266"/>
            <a:ext cx="5293152" cy="940348"/>
            <a:chOff x="1128451" y="5151500"/>
            <a:chExt cx="5016730" cy="834900"/>
          </a:xfrm>
        </p:grpSpPr>
        <p:pic>
          <p:nvPicPr>
            <p:cNvPr id="155" name="Shape 15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998820" y="5198321"/>
              <a:ext cx="3146361" cy="7412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" name="Shape 15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128451" y="5151500"/>
              <a:ext cx="1685634" cy="8349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/>
          <p:nvPr>
            <p:ph type="title"/>
          </p:nvPr>
        </p:nvSpPr>
        <p:spPr>
          <a:xfrm>
            <a:off x="311700" y="293200"/>
            <a:ext cx="8520600" cy="8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en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Why is it important?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2" name="Shape 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300" y="2308050"/>
            <a:ext cx="3133225" cy="2970475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Shape 163"/>
          <p:cNvSpPr txBox="1"/>
          <p:nvPr/>
        </p:nvSpPr>
        <p:spPr>
          <a:xfrm>
            <a:off x="0" y="1186575"/>
            <a:ext cx="9144000" cy="11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Support of ESD Science and Satellite Validation/Verification</a:t>
            </a:r>
            <a:endParaRPr sz="2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grpSp>
        <p:nvGrpSpPr>
          <p:cNvPr id="164" name="Shape 164"/>
          <p:cNvGrpSpPr/>
          <p:nvPr/>
        </p:nvGrpSpPr>
        <p:grpSpPr>
          <a:xfrm>
            <a:off x="4026866" y="1725624"/>
            <a:ext cx="4691745" cy="4967201"/>
            <a:chOff x="4331666" y="1725624"/>
            <a:chExt cx="4691745" cy="4967201"/>
          </a:xfrm>
        </p:grpSpPr>
        <p:pic>
          <p:nvPicPr>
            <p:cNvPr id="165" name="Shape 16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834600" y="1725624"/>
              <a:ext cx="2120683" cy="134813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6" name="Shape 166"/>
            <p:cNvGrpSpPr/>
            <p:nvPr/>
          </p:nvGrpSpPr>
          <p:grpSpPr>
            <a:xfrm>
              <a:off x="4331666" y="3150413"/>
              <a:ext cx="4691745" cy="3542413"/>
              <a:chOff x="4482316" y="3296338"/>
              <a:chExt cx="4691745" cy="3542413"/>
            </a:xfrm>
          </p:grpSpPr>
          <p:pic>
            <p:nvPicPr>
              <p:cNvPr id="167" name="Shape 167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6723644" y="5455466"/>
                <a:ext cx="2450417" cy="138328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8" name="Shape 168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4482316" y="3922450"/>
                <a:ext cx="3300849" cy="86272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9" name="Shape 169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7789607" y="4423634"/>
                <a:ext cx="1296137" cy="97210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0" name="Shape 170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0" t="0"/>
              <a:stretch/>
            </p:blipFill>
            <p:spPr>
              <a:xfrm>
                <a:off x="5297869" y="4864669"/>
                <a:ext cx="2313556" cy="43511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1" name="Shape 171"/>
              <p:cNvPicPr preferRelativeResize="0"/>
              <p:nvPr/>
            </p:nvPicPr>
            <p:blipFill rotWithShape="1">
              <a:blip r:embed="rId9">
                <a:alphaModFix/>
              </a:blip>
              <a:srcRect b="0" l="5600" r="-5599" t="0"/>
              <a:stretch/>
            </p:blipFill>
            <p:spPr>
              <a:xfrm>
                <a:off x="7794514" y="3296338"/>
                <a:ext cx="1360285" cy="10737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72" name="Shape 172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5039171" y="2265275"/>
              <a:ext cx="1566825" cy="149450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8" name="Shape 178"/>
          <p:cNvGraphicFramePr/>
          <p:nvPr/>
        </p:nvGraphicFramePr>
        <p:xfrm>
          <a:off x="105900" y="518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{1420B35C-1846-4831-B6C2-66EF868F020A}</a:tableStyleId>
              </a:tblPr>
              <a:tblGrid>
                <a:gridCol w="1687900"/>
                <a:gridCol w="1303725"/>
                <a:gridCol w="948000"/>
                <a:gridCol w="1801775"/>
                <a:gridCol w="2475250"/>
                <a:gridCol w="715550"/>
              </a:tblGrid>
              <a:tr h="6347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Mission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376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Agency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376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Launch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376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Instrument(s)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376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Synergistic Pandora Observations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376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Orbit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3763"/>
                    </a:solidFill>
                  </a:tcPr>
                </a:tc>
              </a:tr>
              <a:tr h="3836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FFFFFF"/>
                          </a:solidFill>
                        </a:rPr>
                        <a:t>AURA</a:t>
                      </a:r>
                      <a:endParaRPr b="1" sz="12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NASA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2004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OMI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O3, NO2, SO2, HCHO, BrO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LEO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</a:tr>
              <a:tr h="3836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FFFFFF"/>
                          </a:solidFill>
                        </a:rPr>
                        <a:t>MetOp-A</a:t>
                      </a:r>
                      <a:endParaRPr b="1" sz="12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EUMETSAT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2006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GOME-2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O3, NO2, SO2, HCHO, BrO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LEO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</a:tr>
              <a:tr h="3836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FFFFFF"/>
                          </a:solidFill>
                        </a:rPr>
                        <a:t>S-NPP</a:t>
                      </a:r>
                      <a:endParaRPr b="1" sz="12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NASA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2011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OMPS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O3, SO2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LEO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</a:tr>
              <a:tr h="3836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FFFFFF"/>
                          </a:solidFill>
                        </a:rPr>
                        <a:t>MetOp-B</a:t>
                      </a:r>
                      <a:endParaRPr b="1" sz="12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EUMETSAT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2012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GOME-2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</a:rPr>
                        <a:t>O3, NO2, SO2, HCHO, BrO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</a:rPr>
                        <a:t>LEO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</a:tr>
              <a:tr h="3836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FFFFFF"/>
                          </a:solidFill>
                        </a:rPr>
                        <a:t>DSCOVR</a:t>
                      </a:r>
                      <a:endParaRPr b="1" sz="12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NASA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2015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EPIC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O3, SO2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L1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</a:tr>
              <a:tr h="3836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FFFFFF"/>
                          </a:solidFill>
                        </a:rPr>
                        <a:t>Sentinel 3A</a:t>
                      </a:r>
                      <a:endParaRPr b="1" sz="12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EUMETSAT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2016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MWR, OLCIS, LSTR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H2O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LEO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</a:tr>
              <a:tr h="3836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FFFFFF"/>
                          </a:solidFill>
                        </a:rPr>
                        <a:t>Sentinel 5P</a:t>
                      </a:r>
                      <a:endParaRPr b="1" sz="12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ESA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2017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TROPOMI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O3, NO2, SO2, HCHO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LEO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</a:tr>
              <a:tr h="3409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Sentinel 3B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EUMETSAT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2018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MWR, OLCIS, LSTR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H2O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LEO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</a:tr>
              <a:tr h="3836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GaoFen-5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CSA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2018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EMI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O3, NO2, SO2, HCHO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LEO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</a:tr>
              <a:tr h="3353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GEO-KOMPSAT 2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KMA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2019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GEMS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O3, NO2, SO2, HCHO, CHOCHO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GEO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</a:tr>
              <a:tr h="3836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TEMPO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NASA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2019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TEMPO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</a:rPr>
                        <a:t>O3, NO2, SO2, HCHO, CHOCHO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</a:rPr>
                        <a:t>GEO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</a:tr>
              <a:tr h="3836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Sentinel 4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EUMETSAT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2021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UVN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</a:rPr>
                        <a:t>O3, NO2, SO2, HCHO</a:t>
                      </a:r>
                      <a:endParaRPr b="1" sz="12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GEO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</a:tr>
              <a:tr h="3836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Senintel 5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EUMETSAT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2021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UVNS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</a:rPr>
                        <a:t>O3, NO2, SO2, HCHO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LEO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</a:tr>
              <a:tr h="3836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MAIA 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NASA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TBD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MAIA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SO2, NO2 (aerosol precursors)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LEO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179" name="Shape 179"/>
          <p:cNvSpPr txBox="1"/>
          <p:nvPr/>
        </p:nvSpPr>
        <p:spPr>
          <a:xfrm>
            <a:off x="105900" y="-13550"/>
            <a:ext cx="8932200" cy="6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Current and Future AQ/AC Satellite Missions</a:t>
            </a:r>
            <a:endParaRPr sz="3000"/>
          </a:p>
        </p:txBody>
      </p:sp>
      <p:sp>
        <p:nvSpPr>
          <p:cNvPr id="180" name="Shape 180"/>
          <p:cNvSpPr/>
          <p:nvPr/>
        </p:nvSpPr>
        <p:spPr>
          <a:xfrm>
            <a:off x="0" y="6717075"/>
            <a:ext cx="9144000" cy="1407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Shape 1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94699" y="1360278"/>
            <a:ext cx="1778513" cy="940348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Shape 187"/>
          <p:cNvSpPr/>
          <p:nvPr/>
        </p:nvSpPr>
        <p:spPr>
          <a:xfrm>
            <a:off x="6527000" y="2192900"/>
            <a:ext cx="2220000" cy="456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Shape 188"/>
          <p:cNvSpPr txBox="1"/>
          <p:nvPr>
            <p:ph idx="1" type="body"/>
          </p:nvPr>
        </p:nvSpPr>
        <p:spPr>
          <a:xfrm>
            <a:off x="5994550" y="2057400"/>
            <a:ext cx="3178800" cy="334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00000"/>
                </a:solidFill>
              </a:rPr>
              <a:t>ESA Pandonia</a:t>
            </a:r>
            <a:endParaRPr b="1" sz="24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>
                <a:solidFill>
                  <a:srgbClr val="000000"/>
                </a:solidFill>
              </a:rPr>
              <a:t>Responsibilities:</a:t>
            </a:r>
            <a:endParaRPr sz="2000" u="sng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</a:rPr>
              <a:t>Software Development</a:t>
            </a:r>
            <a:endParaRPr sz="20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</a:rPr>
              <a:t>Calibration</a:t>
            </a:r>
            <a:endParaRPr sz="20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</a:rPr>
              <a:t>Network Operations</a:t>
            </a:r>
            <a:endParaRPr sz="20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rPr lang="en" sz="2000"/>
              <a:t>Central Processing</a:t>
            </a:r>
            <a:endParaRPr sz="2000"/>
          </a:p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/>
              <a:t>Data Serving</a:t>
            </a:r>
            <a:endParaRPr sz="2000"/>
          </a:p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</a:rPr>
              <a:t>Managed by: Luftblick</a:t>
            </a:r>
            <a:endParaRPr sz="20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</a:endParaRPr>
          </a:p>
        </p:txBody>
      </p:sp>
      <p:pic>
        <p:nvPicPr>
          <p:cNvPr id="189" name="Shape 1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7150" y="1385100"/>
            <a:ext cx="951600" cy="748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Shape 190"/>
          <p:cNvSpPr/>
          <p:nvPr/>
        </p:nvSpPr>
        <p:spPr>
          <a:xfrm>
            <a:off x="431000" y="2192900"/>
            <a:ext cx="2091600" cy="456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Shape 191"/>
          <p:cNvSpPr txBox="1"/>
          <p:nvPr>
            <p:ph idx="1" type="body"/>
          </p:nvPr>
        </p:nvSpPr>
        <p:spPr>
          <a:xfrm>
            <a:off x="0" y="2057400"/>
            <a:ext cx="2968200" cy="342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00000"/>
                </a:solidFill>
              </a:rPr>
              <a:t>NASA Pandora</a:t>
            </a:r>
            <a:r>
              <a:rPr lang="en" sz="2400">
                <a:solidFill>
                  <a:srgbClr val="000000"/>
                </a:solidFill>
              </a:rPr>
              <a:t> </a:t>
            </a:r>
            <a:endParaRPr sz="24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rgbClr val="000000"/>
                </a:solidFill>
              </a:rPr>
              <a:t>Responsibilities:</a:t>
            </a:r>
            <a:endParaRPr sz="2000" u="sng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</a:rPr>
              <a:t>NASA Instrument Builds</a:t>
            </a:r>
            <a:endParaRPr sz="20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</a:rPr>
              <a:t>Calibration/deployment</a:t>
            </a:r>
            <a:endParaRPr sz="20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</a:rPr>
              <a:t>maintenance</a:t>
            </a:r>
            <a:endParaRPr sz="20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</a:rPr>
              <a:t>Network Operations</a:t>
            </a:r>
            <a:endParaRPr sz="20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</a:rPr>
              <a:t>Data Mirroring</a:t>
            </a:r>
            <a:endParaRPr sz="20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</a:rPr>
              <a:t>Managed by: NASA GSFC</a:t>
            </a:r>
            <a:endParaRPr sz="2000">
              <a:solidFill>
                <a:srgbClr val="000000"/>
              </a:solidFill>
            </a:endParaRPr>
          </a:p>
        </p:txBody>
      </p:sp>
      <p:sp>
        <p:nvSpPr>
          <p:cNvPr id="192" name="Shape 192"/>
          <p:cNvSpPr txBox="1"/>
          <p:nvPr>
            <p:ph type="title"/>
          </p:nvPr>
        </p:nvSpPr>
        <p:spPr>
          <a:xfrm>
            <a:off x="1367625" y="119600"/>
            <a:ext cx="6422700" cy="108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Pandonia Global Network (PGN)</a:t>
            </a:r>
            <a:endParaRPr sz="3600"/>
          </a:p>
        </p:txBody>
      </p:sp>
      <p:sp>
        <p:nvSpPr>
          <p:cNvPr id="193" name="Shape 193"/>
          <p:cNvSpPr txBox="1"/>
          <p:nvPr>
            <p:ph idx="1" type="body"/>
          </p:nvPr>
        </p:nvSpPr>
        <p:spPr>
          <a:xfrm>
            <a:off x="3026357" y="1676400"/>
            <a:ext cx="3044400" cy="334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rPr lang="en" sz="2400" u="sng"/>
              <a:t>Shared Responsibilities</a:t>
            </a:r>
            <a:endParaRPr sz="2400" u="sng"/>
          </a:p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rPr lang="en" sz="2200"/>
              <a:t>Network Operations</a:t>
            </a:r>
            <a:endParaRPr sz="2200"/>
          </a:p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rPr lang="en" sz="2200"/>
              <a:t>Calibration, QA/QC</a:t>
            </a:r>
            <a:endParaRPr sz="2200"/>
          </a:p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rPr lang="en" sz="2200"/>
              <a:t>Training of Local Operators</a:t>
            </a:r>
            <a:endParaRPr sz="2200"/>
          </a:p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rPr lang="en" sz="2200"/>
              <a:t>Field Campaigns</a:t>
            </a:r>
            <a:endParaRPr sz="2200"/>
          </a:p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rPr lang="en" sz="2200"/>
              <a:t>Science</a:t>
            </a:r>
            <a:endParaRPr sz="2200"/>
          </a:p>
        </p:txBody>
      </p:sp>
      <p:cxnSp>
        <p:nvCxnSpPr>
          <p:cNvPr id="194" name="Shape 194"/>
          <p:cNvCxnSpPr/>
          <p:nvPr/>
        </p:nvCxnSpPr>
        <p:spPr>
          <a:xfrm>
            <a:off x="1521150" y="2700575"/>
            <a:ext cx="0" cy="5181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95" name="Shape 195"/>
          <p:cNvCxnSpPr/>
          <p:nvPr/>
        </p:nvCxnSpPr>
        <p:spPr>
          <a:xfrm>
            <a:off x="7574925" y="2700575"/>
            <a:ext cx="5400" cy="5355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96" name="Shape 196"/>
          <p:cNvCxnSpPr/>
          <p:nvPr/>
        </p:nvCxnSpPr>
        <p:spPr>
          <a:xfrm flipH="1" rot="10800000">
            <a:off x="2624050" y="2155100"/>
            <a:ext cx="469200" cy="1140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97" name="Shape 197"/>
          <p:cNvCxnSpPr/>
          <p:nvPr/>
        </p:nvCxnSpPr>
        <p:spPr>
          <a:xfrm rot="10800000">
            <a:off x="4575975" y="1280050"/>
            <a:ext cx="6000" cy="5451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98" name="Shape 198"/>
          <p:cNvCxnSpPr/>
          <p:nvPr/>
        </p:nvCxnSpPr>
        <p:spPr>
          <a:xfrm rot="10800000">
            <a:off x="6026675" y="2133575"/>
            <a:ext cx="450900" cy="1482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99" name="Shape 1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53700" y="5850025"/>
            <a:ext cx="2807100" cy="7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Shape 200"/>
          <p:cNvPicPr preferRelativeResize="0"/>
          <p:nvPr/>
        </p:nvPicPr>
        <p:blipFill rotWithShape="1">
          <a:blip r:embed="rId6">
            <a:alphaModFix/>
          </a:blip>
          <a:srcRect b="6611" l="0" r="0" t="0"/>
          <a:stretch/>
        </p:blipFill>
        <p:spPr>
          <a:xfrm>
            <a:off x="6150" y="5774900"/>
            <a:ext cx="3103475" cy="94035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Shape 201"/>
          <p:cNvSpPr txBox="1"/>
          <p:nvPr/>
        </p:nvSpPr>
        <p:spPr>
          <a:xfrm>
            <a:off x="1521175" y="342275"/>
            <a:ext cx="6059100" cy="7059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/>
          <p:nvPr>
            <p:ph type="title"/>
          </p:nvPr>
        </p:nvSpPr>
        <p:spPr>
          <a:xfrm>
            <a:off x="311700" y="369400"/>
            <a:ext cx="8520600" cy="8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 sz="3000"/>
              <a:t>NASA/ESA/PGN </a:t>
            </a:r>
            <a:r>
              <a:rPr b="0" i="0" lang="en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Accomplishments </a:t>
            </a:r>
            <a:r>
              <a:rPr lang="en" sz="3000"/>
              <a:t>for</a:t>
            </a:r>
            <a:r>
              <a:rPr b="0" i="0" lang="en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past year</a:t>
            </a:r>
            <a:endParaRPr sz="3000"/>
          </a:p>
        </p:txBody>
      </p:sp>
      <p:sp>
        <p:nvSpPr>
          <p:cNvPr id="207" name="Shape 207"/>
          <p:cNvSpPr txBox="1"/>
          <p:nvPr>
            <p:ph idx="1" type="body"/>
          </p:nvPr>
        </p:nvSpPr>
        <p:spPr>
          <a:xfrm>
            <a:off x="201300" y="1155625"/>
            <a:ext cx="8801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STANDARDIZATION and CONVERGENCE:</a:t>
            </a:r>
            <a:endParaRPr b="1" sz="2200"/>
          </a:p>
          <a:p>
            <a:pPr indent="-3683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" sz="2200"/>
              <a:t>Summer Intern Training by ESA-Pandonia for NASA GSFC (July ‘17)</a:t>
            </a:r>
            <a:endParaRPr sz="2200"/>
          </a:p>
          <a:p>
            <a:pPr indent="-3683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" sz="2200"/>
              <a:t>NASA/ESA</a:t>
            </a:r>
            <a:r>
              <a:rPr b="0" i="0" lang="en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200"/>
              <a:t>instrument deployment / </a:t>
            </a:r>
            <a:r>
              <a:rPr b="0" i="0" lang="en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 </a:t>
            </a:r>
            <a:r>
              <a:rPr lang="en" sz="2200"/>
              <a:t>operations training </a:t>
            </a:r>
            <a:r>
              <a:rPr b="0" i="0" lang="en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(Oct </a:t>
            </a:r>
            <a:r>
              <a:rPr lang="en" sz="2200"/>
              <a:t>‘</a:t>
            </a:r>
            <a:r>
              <a:rPr b="0" i="0" lang="en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17) </a:t>
            </a:r>
            <a:endParaRPr b="0" i="0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" sz="2200"/>
              <a:t>Maturing remote monitoring/support of operations: </a:t>
            </a:r>
            <a:endParaRPr sz="2200"/>
          </a:p>
          <a:p>
            <a:pPr indent="-311150" lvl="1" marL="7429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–"/>
            </a:pPr>
            <a:r>
              <a:rPr lang="en" sz="2200"/>
              <a:t>instruments, local operators and scientists (Oct-Dec ‘17)</a:t>
            </a:r>
            <a:br>
              <a:rPr lang="en" sz="2200"/>
            </a:br>
            <a:endParaRPr sz="2200"/>
          </a:p>
          <a:p>
            <a:pPr indent="-3683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" sz="2200"/>
              <a:t>Week-long ESA/NASA PGN Workshop</a:t>
            </a:r>
            <a:r>
              <a:rPr b="0" i="0" lang="en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focus on manual development / harmo</a:t>
            </a:r>
            <a:r>
              <a:rPr lang="en" sz="2200"/>
              <a:t>nization of </a:t>
            </a:r>
            <a:r>
              <a:rPr b="0" i="0" lang="en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calibration </a:t>
            </a:r>
            <a:r>
              <a:rPr lang="en" sz="2200"/>
              <a:t>procedures/data processing</a:t>
            </a:r>
            <a:r>
              <a:rPr b="0" i="0" lang="en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/ Global </a:t>
            </a:r>
            <a:r>
              <a:rPr lang="en" sz="2200"/>
              <a:t>Network development (Dec ‘17)</a:t>
            </a:r>
            <a:br>
              <a:rPr lang="en" sz="2200"/>
            </a:br>
            <a:endParaRPr sz="2200"/>
          </a:p>
          <a:p>
            <a:pPr indent="-3683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" sz="2200"/>
              <a:t>Quick Start Guide for Instrument Set up, local operations and troubleshooting (started in Oct 17’ - ongoing)</a:t>
            </a:r>
            <a:endParaRPr sz="22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/>
          <p:nvPr>
            <p:ph type="title"/>
          </p:nvPr>
        </p:nvSpPr>
        <p:spPr>
          <a:xfrm>
            <a:off x="311700" y="521800"/>
            <a:ext cx="8520600" cy="8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 sz="3000"/>
              <a:t>NASA/ESA/PGN Accomplishments for past year cont.</a:t>
            </a:r>
            <a:endParaRPr sz="3000"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Shape 214"/>
          <p:cNvSpPr txBox="1"/>
          <p:nvPr>
            <p:ph idx="1" type="body"/>
          </p:nvPr>
        </p:nvSpPr>
        <p:spPr>
          <a:xfrm>
            <a:off x="311700" y="495826"/>
            <a:ext cx="8520600" cy="407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-368300" lvl="0" marL="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" sz="2200"/>
              <a:t>Production of scientific manuscripts </a:t>
            </a:r>
            <a:endParaRPr sz="2200"/>
          </a:p>
          <a:p>
            <a:pPr indent="-273050" lvl="1" marL="7429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LcPeriod"/>
            </a:pPr>
            <a:r>
              <a:rPr lang="en" sz="1600"/>
              <a:t>Spinei, E. et al. The First Evaluation of Formaldehyde Column Observations by Pandora Spectrometers during the KORUS-AQ Field Study, </a:t>
            </a:r>
            <a:r>
              <a:rPr i="1" lang="en" sz="1600"/>
              <a:t>Atmos. Meas. Tech. Discuss.</a:t>
            </a:r>
            <a:r>
              <a:rPr lang="en" sz="1600"/>
              <a:t>, </a:t>
            </a:r>
            <a:r>
              <a:rPr lang="en" sz="1600" u="sng">
                <a:solidFill>
                  <a:schemeClr val="hlink"/>
                </a:solidFill>
                <a:hlinkClick r:id="rId3"/>
              </a:rPr>
              <a:t>https://doi.org/10.5194/amt-2018-57</a:t>
            </a:r>
            <a:r>
              <a:rPr lang="en" sz="1600"/>
              <a:t> , in review, 2018.</a:t>
            </a:r>
            <a:endParaRPr sz="1600"/>
          </a:p>
          <a:p>
            <a:pPr indent="-273050" lvl="1" marL="7429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LcPeriod"/>
            </a:pPr>
            <a:r>
              <a:rPr lang="en" sz="1600"/>
              <a:t>Herman, J. et al.: NO2 and HCHO measurements in Korea from 2012 to 2016 from Pandora Spectrometer Instruments compared with OMI retrievals and with aircraft measurements during the KORUS-AQ campaign, </a:t>
            </a:r>
            <a:r>
              <a:rPr i="1" lang="en" sz="1600"/>
              <a:t>Atmos. Meas. Tech. Discuss.</a:t>
            </a:r>
            <a:r>
              <a:rPr lang="en" sz="1600"/>
              <a:t>, </a:t>
            </a:r>
            <a:r>
              <a:rPr lang="en" sz="1600" u="sng">
                <a:solidFill>
                  <a:schemeClr val="hlink"/>
                </a:solidFill>
                <a:hlinkClick r:id="rId4"/>
              </a:rPr>
              <a:t>https://doi.org/10.5194/amt-2018-56</a:t>
            </a:r>
            <a:r>
              <a:rPr lang="en" sz="1600"/>
              <a:t> , in review, 2018.</a:t>
            </a:r>
            <a:endParaRPr sz="1600"/>
          </a:p>
          <a:p>
            <a:pPr indent="-273050" lvl="1" marL="7429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LcPeriod"/>
            </a:pPr>
            <a:r>
              <a:rPr lang="en" sz="1600"/>
              <a:t>Jeong, U et al. (2018). Langley calibration analysis of solar spectroradiometric measurements: Spectral aerosol optical thickness retrievals. </a:t>
            </a:r>
            <a:r>
              <a:rPr i="1" lang="en" sz="1600"/>
              <a:t>Journal of Geophysical Research: Atmospheres</a:t>
            </a:r>
            <a:r>
              <a:rPr lang="en" sz="1600"/>
              <a:t>, 123. </a:t>
            </a:r>
            <a:r>
              <a:rPr lang="en" sz="1600" u="sng">
                <a:solidFill>
                  <a:schemeClr val="hlink"/>
                </a:solidFill>
                <a:hlinkClick r:id="rId5"/>
              </a:rPr>
              <a:t>https://doi.org/10.1002/2017JD028262</a:t>
            </a:r>
            <a:r>
              <a:rPr lang="en" sz="1600"/>
              <a:t> .</a:t>
            </a:r>
            <a:endParaRPr sz="1600"/>
          </a:p>
          <a:p>
            <a:pPr indent="-273050" lvl="1" marL="7429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LcPeriod"/>
            </a:pPr>
            <a:r>
              <a:rPr lang="en" sz="1600"/>
              <a:t>Sullivan, J. T. et al. The Ozone Water-Land Environmental Transition Study (OWLETS): A Unique Strategy for Understanding Pollution Events within the Chesapeake Bay. Submitted to </a:t>
            </a:r>
            <a:r>
              <a:rPr i="1" lang="en" sz="1600"/>
              <a:t>Bulletin of the American Meteorological Society</a:t>
            </a:r>
            <a:r>
              <a:rPr lang="en" sz="1600"/>
              <a:t>, March 2018.</a:t>
            </a:r>
            <a:endParaRPr sz="1600"/>
          </a:p>
          <a:p>
            <a:pPr indent="-273050" lvl="1" marL="7429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LcPeriod"/>
            </a:pPr>
            <a:r>
              <a:rPr lang="en" sz="1600"/>
              <a:t>Judd, L. et al. (2018). The Dawn of Geostationary Air Quality Monitoring: Case Studies from Seoul and Los Angeles. Submitted to </a:t>
            </a:r>
            <a:r>
              <a:rPr i="1" lang="en" sz="1600"/>
              <a:t>Frontiers in Environmental Science</a:t>
            </a:r>
            <a:endParaRPr sz="1600"/>
          </a:p>
          <a:p>
            <a:pPr indent="-273050" lvl="1" marL="7429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LcPeriod"/>
            </a:pPr>
            <a:r>
              <a:rPr lang="en" sz="1600"/>
              <a:t>Gronoff, G. et al. A Method for Observing Near Range Point Source Induced O3 Titration Events Using Co-located Lidar and Pandora measurements.</a:t>
            </a:r>
            <a:r>
              <a:rPr i="1" lang="en" sz="1600"/>
              <a:t> Atmospheric Measurement Techniques. </a:t>
            </a:r>
            <a:r>
              <a:rPr lang="en" sz="1600"/>
              <a:t>Submitted April 2018</a:t>
            </a:r>
            <a:endParaRPr sz="1600"/>
          </a:p>
          <a:p>
            <a:pPr indent="-368300" lvl="0" marL="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" sz="2200"/>
              <a:t>Engaging with international agencies (e.g. EUMESAT, KIER, ESA, ECCC)</a:t>
            </a:r>
            <a:endParaRPr sz="2200"/>
          </a:p>
          <a:p>
            <a:pPr indent="-368300" lvl="0" marL="342900" rtl="0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" sz="2200"/>
              <a:t>Exposure and training of cohorts of interns (2017 and 2018)</a:t>
            </a:r>
            <a:endParaRPr sz="2200"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